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377" r:id="rId5"/>
    <p:sldId id="378" r:id="rId6"/>
    <p:sldId id="430" r:id="rId7"/>
    <p:sldId id="431" r:id="rId8"/>
    <p:sldId id="393" r:id="rId9"/>
    <p:sldId id="432" r:id="rId10"/>
    <p:sldId id="380" r:id="rId11"/>
    <p:sldId id="434" r:id="rId12"/>
    <p:sldId id="435" r:id="rId13"/>
    <p:sldId id="436" r:id="rId14"/>
    <p:sldId id="433" r:id="rId15"/>
    <p:sldId id="440" r:id="rId16"/>
    <p:sldId id="438" r:id="rId17"/>
    <p:sldId id="437" r:id="rId18"/>
    <p:sldId id="394" r:id="rId19"/>
    <p:sldId id="439" r:id="rId20"/>
    <p:sldId id="441" r:id="rId21"/>
    <p:sldId id="382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17" autoAdjust="0"/>
    <p:restoredTop sz="94581" autoAdjust="0"/>
  </p:normalViewPr>
  <p:slideViewPr>
    <p:cSldViewPr showGuides="1">
      <p:cViewPr varScale="1">
        <p:scale>
          <a:sx n="116" d="100"/>
          <a:sy n="116" d="100"/>
        </p:scale>
        <p:origin x="448" y="184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1/15/21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1/15/21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3FB6E5-ADDC-4858-93EA-E623707A3141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48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A8D9C4-9426-4B94-A8CD-04C53AF94B65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675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75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271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A8D9C4-9426-4B94-A8CD-04C53AF94B65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675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75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87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A8D9C4-9426-4B94-A8CD-04C53AF94B65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675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75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192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E919804-E6C8-45D6-8E45-0D20AC647D68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202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E919804-E6C8-45D6-8E45-0D20AC647D68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610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69C6868-CEE8-4A12-9A4E-027CE25E098E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56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69C6868-CEE8-4A12-9A4E-027CE25E098E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96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69C6868-CEE8-4A12-9A4E-027CE25E098E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778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631ABC-7899-4CD6-9151-0A14930E3397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9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20587ED-D666-47E8-8D30-43EB004F7520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572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20587ED-D666-47E8-8D30-43EB004F7520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3479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2BF2536-FA6E-4599-BAFE-96353C538CD0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655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554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272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2BF2536-FA6E-4599-BAFE-96353C538CD0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655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554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21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2BF2536-FA6E-4599-BAFE-96353C538CD0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655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554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89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A8D9C4-9426-4B94-A8CD-04C53AF94B65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675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75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350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A8D9C4-9426-4B94-A8CD-04C53AF94B65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675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75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708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A8D9C4-9426-4B94-A8CD-04C53AF94B65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675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5800"/>
            <a:ext cx="6397625" cy="3600450"/>
          </a:xfrm>
          <a:ln/>
        </p:spPr>
      </p:sp>
      <p:sp>
        <p:nvSpPr>
          <p:cNvPr id="675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81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1/15/21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1/15/21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7476" y="260648"/>
            <a:ext cx="10225136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Time Efficiency of Non-Recursive Algorithms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1125860" y="1268760"/>
            <a:ext cx="10225136" cy="511256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Decide on parameter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indicating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input size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endParaRPr lang="en-US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algorithm’s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basic operation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endParaRPr lang="en-US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worst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cases for input of size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up a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the number of times the basic operation is executed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Simplify the sum using standard formulas and rules and determine the efficiency class.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E139894-9266-3F4A-824E-84FE0974B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147">
        <p:fade/>
      </p:transition>
    </mc:Choice>
    <mc:Fallback>
      <p:transition spd="med" advTm="114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81957"/>
            <a:ext cx="936104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Example: Element Uniqueness Problem</a:t>
            </a:r>
          </a:p>
        </p:txBody>
      </p:sp>
      <p:pic>
        <p:nvPicPr>
          <p:cNvPr id="66563" name="Picture 4" descr="2_3b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94212" y="1844824"/>
            <a:ext cx="7102302" cy="2838187"/>
          </a:xfr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BE3067-FA72-48AD-8450-F388A24FFD8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05780" y="3409559"/>
                <a:ext cx="3441345" cy="26116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Set up a sum for the worst case:</a:t>
                </a:r>
              </a:p>
              <a:p>
                <a:pPr marL="0" indent="0">
                  <a:buNone/>
                  <a:defRPr/>
                </a:pPr>
                <a:r>
                  <a:rPr lang="en-US" dirty="0">
                    <a:cs typeface="Arial" panose="020B0604020202020204" pitchFamily="34" charset="0"/>
                    <a:sym typeface="Symbol" pitchFamily="84" charset="2"/>
                  </a:rPr>
                  <a:t>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sz="28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sz="28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0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−2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𝑗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−1</m:t>
                            </m:r>
                          </m:sup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1</m:t>
                            </m:r>
                          </m:e>
                        </m:nary>
                      </m:e>
                    </m:nary>
                  </m:oMath>
                </a14:m>
                <a:endParaRPr lang="en-US" sz="2800" baseline="-25000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BE3067-FA72-48AD-8450-F388A24FF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0" y="3409559"/>
                <a:ext cx="3441345" cy="2611629"/>
              </a:xfrm>
              <a:prstGeom prst="rect">
                <a:avLst/>
              </a:prstGeom>
              <a:blipFill>
                <a:blip r:embed="rId6"/>
                <a:stretch>
                  <a:fillRect l="-2482" t="-30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2DD63624-469F-4619-8286-AA01FA2333E8}"/>
              </a:ext>
            </a:extLst>
          </p:cNvPr>
          <p:cNvSpPr/>
          <p:nvPr/>
        </p:nvSpPr>
        <p:spPr>
          <a:xfrm>
            <a:off x="4650891" y="3429000"/>
            <a:ext cx="230761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B4BC7F-6F44-433F-A083-A13BAE101B5C}"/>
              </a:ext>
            </a:extLst>
          </p:cNvPr>
          <p:cNvSpPr/>
          <p:nvPr/>
        </p:nvSpPr>
        <p:spPr>
          <a:xfrm>
            <a:off x="5158308" y="3767973"/>
            <a:ext cx="25922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9805D1-381F-4F2D-9004-17A4501DEA47}"/>
              </a:ext>
            </a:extLst>
          </p:cNvPr>
          <p:cNvCxnSpPr>
            <a:cxnSpLocks/>
          </p:cNvCxnSpPr>
          <p:nvPr/>
        </p:nvCxnSpPr>
        <p:spPr>
          <a:xfrm flipH="1">
            <a:off x="1701924" y="3685432"/>
            <a:ext cx="2948967" cy="6076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B719CD-1C9F-41BF-9B2C-FB7C473AB802}"/>
              </a:ext>
            </a:extLst>
          </p:cNvPr>
          <p:cNvCxnSpPr>
            <a:cxnSpLocks/>
          </p:cNvCxnSpPr>
          <p:nvPr/>
        </p:nvCxnSpPr>
        <p:spPr>
          <a:xfrm flipH="1">
            <a:off x="2819728" y="4017053"/>
            <a:ext cx="2338580" cy="3884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525D3E2-6A55-4B2D-988D-4B2CF5BE0DE8}"/>
              </a:ext>
            </a:extLst>
          </p:cNvPr>
          <p:cNvSpPr/>
          <p:nvPr/>
        </p:nvSpPr>
        <p:spPr>
          <a:xfrm>
            <a:off x="5571889" y="4081476"/>
            <a:ext cx="149295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E3DF95-F2BE-4E50-89B2-A7C5A39C344B}"/>
              </a:ext>
            </a:extLst>
          </p:cNvPr>
          <p:cNvCxnSpPr>
            <a:cxnSpLocks/>
          </p:cNvCxnSpPr>
          <p:nvPr/>
        </p:nvCxnSpPr>
        <p:spPr>
          <a:xfrm flipH="1">
            <a:off x="3282055" y="4305085"/>
            <a:ext cx="2289834" cy="2571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0FE376-6ED5-44A3-8B1C-6DD5D887BA97}"/>
              </a:ext>
            </a:extLst>
          </p:cNvPr>
          <p:cNvSpPr txBox="1"/>
          <p:nvPr/>
        </p:nvSpPr>
        <p:spPr>
          <a:xfrm>
            <a:off x="2031392" y="5301208"/>
            <a:ext cx="125066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Inner 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E2C58-677B-46D0-B98F-F09DF81B74A7}"/>
              </a:ext>
            </a:extLst>
          </p:cNvPr>
          <p:cNvSpPr txBox="1"/>
          <p:nvPr/>
        </p:nvSpPr>
        <p:spPr>
          <a:xfrm>
            <a:off x="333642" y="5305633"/>
            <a:ext cx="12859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outer sum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D56B2C-AD47-47DA-A9EA-B62C52D9DCE4}"/>
              </a:ext>
            </a:extLst>
          </p:cNvPr>
          <p:cNvCxnSpPr>
            <a:cxnSpLocks/>
          </p:cNvCxnSpPr>
          <p:nvPr/>
        </p:nvCxnSpPr>
        <p:spPr>
          <a:xfrm flipH="1" flipV="1">
            <a:off x="2137138" y="4865721"/>
            <a:ext cx="284866" cy="41816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4D4728-8E6F-4115-B95D-8299FA21DF59}"/>
              </a:ext>
            </a:extLst>
          </p:cNvPr>
          <p:cNvCxnSpPr>
            <a:cxnSpLocks/>
          </p:cNvCxnSpPr>
          <p:nvPr/>
        </p:nvCxnSpPr>
        <p:spPr>
          <a:xfrm flipV="1">
            <a:off x="1129026" y="4841304"/>
            <a:ext cx="205679" cy="4425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8C14829-3A51-F34D-86B4-129E10632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7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054">
        <p:fade/>
      </p:transition>
    </mc:Choice>
    <mc:Fallback>
      <p:transition spd="med" advTm="79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81957"/>
            <a:ext cx="936104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Example: Element Uniqueness Problem</a:t>
            </a:r>
          </a:p>
        </p:txBody>
      </p:sp>
      <p:pic>
        <p:nvPicPr>
          <p:cNvPr id="66563" name="Picture 4" descr="2_3b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0236" y="1140089"/>
            <a:ext cx="7102302" cy="2838187"/>
          </a:xfrm>
          <a:solidFill>
            <a:schemeClr val="tx1"/>
          </a:solidFill>
          <a:ln w="28575">
            <a:solidFill>
              <a:schemeClr val="tx1"/>
            </a:solidFill>
          </a:ln>
        </p:spPr>
      </p:pic>
      <p:pic>
        <p:nvPicPr>
          <p:cNvPr id="6656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44" y="3995723"/>
            <a:ext cx="7168738" cy="225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23E4E9D0-EF55-4F92-B2A0-B24B062CA96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80689" y="1140089"/>
                <a:ext cx="4195955" cy="5468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Simplify the sum:</a:t>
                </a:r>
              </a:p>
              <a:p>
                <a:pPr marL="0" indent="0"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Use summation formulas and rules: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𝑢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𝑢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+ 1              (1)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±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(2)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𝑐𝑏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𝑐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                   (3)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+1)/2               (4)</a:t>
                </a:r>
              </a:p>
              <a:p>
                <a:pPr marL="0" indent="0"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23E4E9D0-EF55-4F92-B2A0-B24B062CA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9" y="1140089"/>
                <a:ext cx="4195955" cy="5468514"/>
              </a:xfrm>
              <a:prstGeom prst="rect">
                <a:avLst/>
              </a:prstGeom>
              <a:blipFill>
                <a:blip r:embed="rId7"/>
                <a:stretch>
                  <a:fillRect l="-11192" t="-1449" r="-15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6393C0C-8706-43A4-933D-2CDF840B1B34}"/>
              </a:ext>
            </a:extLst>
          </p:cNvPr>
          <p:cNvSpPr txBox="1"/>
          <p:nvPr/>
        </p:nvSpPr>
        <p:spPr>
          <a:xfrm>
            <a:off x="7030516" y="3978276"/>
            <a:ext cx="288032" cy="36933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E468D-C7C8-4A6E-9572-A320A1422395}"/>
              </a:ext>
            </a:extLst>
          </p:cNvPr>
          <p:cNvSpPr txBox="1"/>
          <p:nvPr/>
        </p:nvSpPr>
        <p:spPr>
          <a:xfrm>
            <a:off x="9550796" y="3965942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D3DAC-8C89-4270-AFA9-F50946F4D587}"/>
              </a:ext>
            </a:extLst>
          </p:cNvPr>
          <p:cNvSpPr txBox="1"/>
          <p:nvPr/>
        </p:nvSpPr>
        <p:spPr>
          <a:xfrm>
            <a:off x="5811211" y="4736377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4AA78-85AE-4FE1-B140-D1CEC9B7C825}"/>
              </a:ext>
            </a:extLst>
          </p:cNvPr>
          <p:cNvSpPr txBox="1"/>
          <p:nvPr/>
        </p:nvSpPr>
        <p:spPr>
          <a:xfrm>
            <a:off x="7729716" y="4736377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A7C11-8699-480C-8903-1F95DAA73F5E}"/>
              </a:ext>
            </a:extLst>
          </p:cNvPr>
          <p:cNvSpPr txBox="1"/>
          <p:nvPr/>
        </p:nvSpPr>
        <p:spPr>
          <a:xfrm>
            <a:off x="5734372" y="5446887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C962E-E620-4A26-A410-32472646A397}"/>
              </a:ext>
            </a:extLst>
          </p:cNvPr>
          <p:cNvSpPr txBox="1"/>
          <p:nvPr/>
        </p:nvSpPr>
        <p:spPr>
          <a:xfrm>
            <a:off x="8384567" y="5462909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  <a:endParaRPr lang="en-CA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0711577-73D7-F448-9E74-31AF88CF5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9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5195">
        <p:fade/>
      </p:transition>
    </mc:Choice>
    <mc:Fallback>
      <p:transition spd="med" advTm="115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81957"/>
            <a:ext cx="936104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Example: Element Uniqueness Problem</a:t>
            </a:r>
          </a:p>
        </p:txBody>
      </p:sp>
      <p:pic>
        <p:nvPicPr>
          <p:cNvPr id="66563" name="Picture 4" descr="2_3b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0236" y="1140089"/>
            <a:ext cx="7102302" cy="2838187"/>
          </a:xfrm>
          <a:solidFill>
            <a:schemeClr val="tx1"/>
          </a:solidFill>
          <a:ln w="28575">
            <a:solidFill>
              <a:schemeClr val="tx1"/>
            </a:solidFill>
          </a:ln>
        </p:spPr>
      </p:pic>
      <p:pic>
        <p:nvPicPr>
          <p:cNvPr id="6656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44" y="3995723"/>
            <a:ext cx="7168738" cy="225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23E4E9D0-EF55-4F92-B2A0-B24B062CA96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80689" y="1140089"/>
                <a:ext cx="4195955" cy="5468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Simplify the sum:</a:t>
                </a:r>
              </a:p>
              <a:p>
                <a:pPr marL="0" indent="0"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Use summation formulas and rules: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𝑢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𝑢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+ 1              (1)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±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(2)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𝑐𝑏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𝑐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                   (3)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+1)/2               (4)</a:t>
                </a:r>
              </a:p>
              <a:p>
                <a:pPr marL="0" indent="0"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23E4E9D0-EF55-4F92-B2A0-B24B062CA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9" y="1140089"/>
                <a:ext cx="4195955" cy="5468514"/>
              </a:xfrm>
              <a:prstGeom prst="rect">
                <a:avLst/>
              </a:prstGeom>
              <a:blipFill>
                <a:blip r:embed="rId7"/>
                <a:stretch>
                  <a:fillRect l="-11192" t="-1449" r="-15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6393C0C-8706-43A4-933D-2CDF840B1B34}"/>
              </a:ext>
            </a:extLst>
          </p:cNvPr>
          <p:cNvSpPr txBox="1"/>
          <p:nvPr/>
        </p:nvSpPr>
        <p:spPr>
          <a:xfrm>
            <a:off x="7030516" y="3978276"/>
            <a:ext cx="288032" cy="36933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E468D-C7C8-4A6E-9572-A320A1422395}"/>
              </a:ext>
            </a:extLst>
          </p:cNvPr>
          <p:cNvSpPr txBox="1"/>
          <p:nvPr/>
        </p:nvSpPr>
        <p:spPr>
          <a:xfrm>
            <a:off x="9550796" y="3965942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D3DAC-8C89-4270-AFA9-F50946F4D587}"/>
              </a:ext>
            </a:extLst>
          </p:cNvPr>
          <p:cNvSpPr txBox="1"/>
          <p:nvPr/>
        </p:nvSpPr>
        <p:spPr>
          <a:xfrm>
            <a:off x="5811211" y="4736377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4AA78-85AE-4FE1-B140-D1CEC9B7C825}"/>
              </a:ext>
            </a:extLst>
          </p:cNvPr>
          <p:cNvSpPr txBox="1"/>
          <p:nvPr/>
        </p:nvSpPr>
        <p:spPr>
          <a:xfrm>
            <a:off x="7729716" y="4736377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A7C11-8699-480C-8903-1F95DAA73F5E}"/>
              </a:ext>
            </a:extLst>
          </p:cNvPr>
          <p:cNvSpPr txBox="1"/>
          <p:nvPr/>
        </p:nvSpPr>
        <p:spPr>
          <a:xfrm>
            <a:off x="5734372" y="5446887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C962E-E620-4A26-A410-32472646A397}"/>
              </a:ext>
            </a:extLst>
          </p:cNvPr>
          <p:cNvSpPr txBox="1"/>
          <p:nvPr/>
        </p:nvSpPr>
        <p:spPr>
          <a:xfrm>
            <a:off x="8384567" y="5462909"/>
            <a:ext cx="288032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  <a:endParaRPr lang="en-CA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2C032F-FB73-48B0-A7D5-67463572F3A5}"/>
              </a:ext>
            </a:extLst>
          </p:cNvPr>
          <p:cNvSpPr/>
          <p:nvPr/>
        </p:nvSpPr>
        <p:spPr>
          <a:xfrm>
            <a:off x="8672599" y="5462909"/>
            <a:ext cx="806189" cy="8051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EF4EACB-13F5-BF4B-AFFA-796FF8B671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635">
        <p:fade/>
      </p:transition>
    </mc:Choice>
    <mc:Fallback>
      <p:transition spd="med" advTm="566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93787" y="332656"/>
            <a:ext cx="9144001" cy="743744"/>
          </a:xfrm>
        </p:spPr>
        <p:txBody>
          <a:bodyPr/>
          <a:lstStyle/>
          <a:p>
            <a:pPr>
              <a:defRPr/>
            </a:pPr>
            <a:r>
              <a:rPr lang="en-US" dirty="0"/>
              <a:t>In-Class Exercise: Matrix Multiplication</a:t>
            </a:r>
          </a:p>
        </p:txBody>
      </p:sp>
      <p:pic>
        <p:nvPicPr>
          <p:cNvPr id="68611" name="Picture 4" descr="2_3c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8188" y="1497329"/>
            <a:ext cx="7661804" cy="3000095"/>
          </a:xfr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5B9212B-ED55-4C3F-8FF9-7EAF493AD607}"/>
              </a:ext>
            </a:extLst>
          </p:cNvPr>
          <p:cNvSpPr txBox="1">
            <a:spLocks noChangeArrowheads="1"/>
          </p:cNvSpPr>
          <p:nvPr/>
        </p:nvSpPr>
        <p:spPr>
          <a:xfrm>
            <a:off x="189756" y="1497329"/>
            <a:ext cx="3628414" cy="51720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Analyze the algorithm of matrix multiplication. Determine its efficiency class.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Hints:</a:t>
            </a:r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Follow the five steps.</a:t>
            </a:r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basic operation is the most expensive operation in the inner most loop</a:t>
            </a:r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sum is a triple sum.</a:t>
            </a:r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Simplify the sum from the rightmost (inner most).</a:t>
            </a:r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Determine the efficiency class from the function simplified.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A313A5-293B-4FD9-8174-8C493A84AC64}"/>
              </a:ext>
            </a:extLst>
          </p:cNvPr>
          <p:cNvCxnSpPr>
            <a:cxnSpLocks/>
          </p:cNvCxnSpPr>
          <p:nvPr/>
        </p:nvCxnSpPr>
        <p:spPr>
          <a:xfrm>
            <a:off x="6742484" y="3747176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7446F27-0268-534E-95F8-BF844F483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2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446">
        <p:fade/>
      </p:transition>
    </mc:Choice>
    <mc:Fallback>
      <p:transition spd="med" advTm="32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1" y="332656"/>
            <a:ext cx="10974172" cy="7437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Solution to In-class Exercise: Matrix Multiplication</a:t>
            </a:r>
          </a:p>
        </p:txBody>
      </p:sp>
      <p:pic>
        <p:nvPicPr>
          <p:cNvPr id="68611" name="Picture 4" descr="2_3c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8188" y="1497329"/>
            <a:ext cx="7661804" cy="3000095"/>
          </a:xfr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86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88" y="4497424"/>
            <a:ext cx="7661804" cy="131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29F7429C-B291-42F5-B140-748CF1F700E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9756" y="1497329"/>
                <a:ext cx="3888431" cy="51000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size: </a:t>
                </a:r>
                <a:r>
                  <a:rPr lang="en-US" sz="1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  <a:p>
                <a:pPr>
                  <a:defRPr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Basic operation: multiplication.</a:t>
                </a:r>
              </a:p>
              <a:p>
                <a:pPr>
                  <a:defRPr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 worst, average, best cases.</a:t>
                </a:r>
              </a:p>
              <a:p>
                <a:pPr>
                  <a:defRPr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triple sum, the rightmost sum is for the inner most loop. It is the innermost sum. Its upper and lower limits are from the innermost loop.</a:t>
                </a:r>
              </a:p>
              <a:p>
                <a:pPr>
                  <a:defRPr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middle sum is for the middle loop, the left sum is for the outer.</a:t>
                </a:r>
              </a:p>
              <a:p>
                <a:pPr>
                  <a:defRPr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triple sum should be simplified from the innermost (rightmost).</a:t>
                </a:r>
              </a:p>
              <a:p>
                <a:pPr>
                  <a:defRPr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sum is simplified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defRPr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efficiency class is </a:t>
                </a:r>
                <a:r>
                  <a:rPr lang="el-G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CA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29F7429C-B291-42F5-B140-748CF1F7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6" y="1497329"/>
                <a:ext cx="3888431" cy="5100023"/>
              </a:xfrm>
              <a:prstGeom prst="rect">
                <a:avLst/>
              </a:prstGeom>
              <a:blipFill>
                <a:blip r:embed="rId7"/>
                <a:stretch>
                  <a:fillRect l="-940" t="-1794" r="-28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9F167A-4BCB-4478-99ED-A43DFA4E6EBB}"/>
              </a:ext>
            </a:extLst>
          </p:cNvPr>
          <p:cNvCxnSpPr>
            <a:cxnSpLocks/>
          </p:cNvCxnSpPr>
          <p:nvPr/>
        </p:nvCxnSpPr>
        <p:spPr>
          <a:xfrm>
            <a:off x="6742484" y="3747176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A95B7B2-ED37-E04C-AB78-91B60E9DA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87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830">
        <p:fade/>
      </p:transition>
    </mc:Choice>
    <mc:Fallback>
      <p:transition spd="med" advTm="578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60648"/>
            <a:ext cx="9505056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Example: Sequential search</a:t>
            </a:r>
          </a:p>
        </p:txBody>
      </p:sp>
      <p:pic>
        <p:nvPicPr>
          <p:cNvPr id="70659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6220" y="1340768"/>
            <a:ext cx="7144406" cy="331236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B319AC45-552B-46B3-A9F5-F25F014283F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9756" y="1052736"/>
                <a:ext cx="3888431" cy="5451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To make analysis easier, convert the while loop into a for loop:</a:t>
                </a:r>
              </a:p>
              <a:p>
                <a:pPr marL="0" indent="0">
                  <a:lnSpc>
                    <a:spcPct val="120000"/>
                  </a:lnSpc>
                  <a:buNone/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0 to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-1                           	if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] =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return </a:t>
                </a:r>
                <a:r>
                  <a:rPr lang="en-US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return -1</a:t>
                </a:r>
              </a:p>
              <a:p>
                <a:pPr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size: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  <a:p>
                <a:pPr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Basic operation: comparison.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Worst, average, and best cases for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 of size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  <a:p>
                <a:pPr marL="0" indent="0">
                  <a:buNone/>
                  <a:defRPr/>
                </a:pP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  <a:defRPr/>
                </a:pPr>
                <a:r>
                  <a:rPr lang="en-US" sz="1600" dirty="0"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𝑤𝑜𝑟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</m:nary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n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efficiency class of the best case is </a:t>
                </a:r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The efficiency class of the worst case is </a:t>
                </a:r>
                <a:r>
                  <a:rPr lang="el-G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n</m:t>
                    </m:r>
                  </m:oMath>
                </a14:m>
                <a:r>
                  <a:rPr lang="en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B319AC45-552B-46B3-A9F5-F25F01428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6" y="1052736"/>
                <a:ext cx="3888431" cy="5451672"/>
              </a:xfrm>
              <a:prstGeom prst="rect">
                <a:avLst/>
              </a:prstGeom>
              <a:blipFill>
                <a:blip r:embed="rId6"/>
                <a:stretch>
                  <a:fillRect l="-784" r="-2038" b="-21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B2A9D9A-EAAE-F74D-8CF4-ED2F40693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208">
        <p:fade/>
      </p:transition>
    </mc:Choice>
    <mc:Fallback>
      <p:transition spd="med" advTm="752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60648"/>
            <a:ext cx="9505056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Example: Sequential search</a:t>
            </a:r>
          </a:p>
        </p:txBody>
      </p:sp>
      <p:pic>
        <p:nvPicPr>
          <p:cNvPr id="70659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2109" y="1340768"/>
            <a:ext cx="7144406" cy="3312368"/>
          </a:xfrm>
        </p:spPr>
      </p:pic>
      <p:pic>
        <p:nvPicPr>
          <p:cNvPr id="70660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09" y="4653136"/>
            <a:ext cx="7128024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26C5925-1812-416D-AB74-988E32AECC2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93847" y="1116532"/>
                <a:ext cx="4032448" cy="560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Average case:</a:t>
                </a:r>
              </a:p>
              <a:p>
                <a:pPr marL="0" indent="0">
                  <a:buNone/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Assume the probability to find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K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in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is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.</a:t>
                </a:r>
              </a:p>
              <a:p>
                <a:pPr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The number of comparisons can be considered as a random variable. </a:t>
                </a:r>
              </a:p>
              <a:p>
                <a:pPr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The average number of comparison is the expectation of the random variable: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+1))</m:t>
                    </m:r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+                      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(1-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                                            (1)</a:t>
                </a:r>
              </a:p>
              <a:p>
                <a:pPr marL="0" indent="0">
                  <a:lnSpc>
                    <a:spcPct val="100000"/>
                  </a:lnSpc>
                  <a:buNone/>
                  <a:defRPr/>
                </a:pP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probability that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] is equal to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CA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16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CA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+…+</a:t>
                </a:r>
                <a:r>
                  <a:rPr lang="en-US" sz="16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CA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CA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When the probability is equal for all the array elements to be equal to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K,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 number is calculated as</a:t>
                </a:r>
              </a:p>
              <a:p>
                <a:pPr marL="0" indent="0">
                  <a:lnSpc>
                    <a:spcPct val="120000"/>
                  </a:lnSpc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+1))</m:t>
                    </m:r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+                     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(1-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                                          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26C5925-1812-416D-AB74-988E32AEC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47" y="1116532"/>
                <a:ext cx="4032448" cy="5603900"/>
              </a:xfrm>
              <a:prstGeom prst="rect">
                <a:avLst/>
              </a:prstGeom>
              <a:blipFill>
                <a:blip r:embed="rId7"/>
                <a:stretch>
                  <a:fillRect l="-755" t="-762" r="-5740" b="-30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8E18CEC-28A5-CA4A-923F-DA1A86C6C7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2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263">
        <p:fade/>
      </p:transition>
    </mc:Choice>
    <mc:Fallback>
      <p:transition spd="med" advTm="622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60648"/>
            <a:ext cx="9505056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Example: Sequential search</a:t>
            </a:r>
          </a:p>
        </p:txBody>
      </p:sp>
      <p:pic>
        <p:nvPicPr>
          <p:cNvPr id="70659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6220" y="1340768"/>
            <a:ext cx="7144406" cy="3312368"/>
          </a:xfrm>
        </p:spPr>
      </p:pic>
      <p:pic>
        <p:nvPicPr>
          <p:cNvPr id="70660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09" y="4653136"/>
            <a:ext cx="7128024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26C5925-1812-416D-AB74-988E32AECC2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93847" y="1116532"/>
                <a:ext cx="4032448" cy="560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Average case:</a:t>
                </a:r>
              </a:p>
              <a:p>
                <a:pPr marL="0" indent="0">
                  <a:buNone/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Assume the probability to find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K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in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is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.</a:t>
                </a:r>
              </a:p>
              <a:p>
                <a:pPr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The number of comparisons can be considered as a random variable. </a:t>
                </a:r>
              </a:p>
              <a:p>
                <a:pPr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The average number of comparison is the expectation of the random variable: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+1))</m:t>
                    </m:r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+                      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(1-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                                            (1)</a:t>
                </a:r>
              </a:p>
              <a:p>
                <a:pPr marL="0" indent="0">
                  <a:lnSpc>
                    <a:spcPct val="100000"/>
                  </a:lnSpc>
                  <a:buNone/>
                  <a:defRPr/>
                </a:pP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probability that A[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] is equal to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CA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16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CA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+…+</a:t>
                </a:r>
                <a:r>
                  <a:rPr lang="en-US" sz="16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CA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When the probability is equal for all the array elements to be equal to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K,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 number is calculated as</a:t>
                </a:r>
              </a:p>
              <a:p>
                <a:pPr marL="0" indent="0">
                  <a:lnSpc>
                    <a:spcPct val="120000"/>
                  </a:lnSpc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+1))</m:t>
                    </m:r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+                     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(1-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                                          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26C5925-1812-416D-AB74-988E32AEC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47" y="1116532"/>
                <a:ext cx="4032448" cy="5603900"/>
              </a:xfrm>
              <a:prstGeom prst="rect">
                <a:avLst/>
              </a:prstGeom>
              <a:blipFill>
                <a:blip r:embed="rId7"/>
                <a:stretch>
                  <a:fillRect l="-755" t="-762" r="-5740" b="-30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AE716D2B-A565-4E60-9C84-59F968ECD455}"/>
              </a:ext>
            </a:extLst>
          </p:cNvPr>
          <p:cNvSpPr/>
          <p:nvPr/>
        </p:nvSpPr>
        <p:spPr>
          <a:xfrm>
            <a:off x="4350416" y="4451962"/>
            <a:ext cx="6912768" cy="2145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B7DDE7-449F-5F41-ABA9-05DC9BBA1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0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654">
        <p:fade/>
      </p:transition>
    </mc:Choice>
    <mc:Fallback>
      <p:transition spd="med" advTm="386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260648"/>
            <a:ext cx="9289032" cy="79208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Recommended Reading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1197868" y="1628800"/>
            <a:ext cx="9995342" cy="43204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60648"/>
            <a:ext cx="9937104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Useful </a:t>
            </a:r>
            <a:r>
              <a:rPr lang="en-US" altLang="zh-CN" dirty="0"/>
              <a:t>S</a:t>
            </a:r>
            <a:r>
              <a:rPr lang="en-US" dirty="0"/>
              <a:t>ummation </a:t>
            </a:r>
            <a:r>
              <a:rPr lang="en-US" altLang="zh-CN" dirty="0"/>
              <a:t>F</a:t>
            </a:r>
            <a:r>
              <a:rPr lang="en-US" dirty="0"/>
              <a:t>ormulas and </a:t>
            </a:r>
            <a:r>
              <a:rPr lang="en-US" altLang="zh-CN" dirty="0"/>
              <a:t>R</a:t>
            </a:r>
            <a:r>
              <a:rPr lang="en-US" dirty="0"/>
              <a:t>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1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65820" y="1196752"/>
                <a:ext cx="8496944" cy="5265196"/>
              </a:xfrm>
            </p:spPr>
            <p:txBody>
              <a:bodyPr>
                <a:normAutofit/>
              </a:bodyPr>
              <a:lstStyle/>
              <a:p>
                <a:pPr>
                  <a:buFont typeface="Monotype Sorts" pitchFamily="2" charset="2"/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𝑢</m:t>
                        </m:r>
                      </m:sup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1+1+…+1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+ 1  (add 1s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𝑢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+ 1 times)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	    In particular,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1 + 1 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 (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) 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1+2+…+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+1)/2   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/2  (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) 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1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+2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+…+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+1)(2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+1)/6 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/3  (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)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1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 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+…+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</a:t>
                </a:r>
                <a:r>
                  <a:rPr lang="en-US" i="1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</a:t>
                </a:r>
                <a:r>
                  <a:rPr lang="en-US" i="1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1)/(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1)  for any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a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 1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      In particular,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2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0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+ 2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+…+ 2</a:t>
                </a:r>
                <a:r>
                  <a:rPr lang="en-US" i="1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2</a:t>
                </a:r>
                <a:r>
                  <a:rPr lang="en-US" i="1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1  (2</a:t>
                </a:r>
                <a:r>
                  <a:rPr lang="en-US" i="1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)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</p:txBody>
          </p:sp>
        </mc:Choice>
        <mc:Fallback xmlns="">
          <p:sp>
            <p:nvSpPr>
              <p:cNvPr id="303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820" y="1196752"/>
                <a:ext cx="8496944" cy="5265196"/>
              </a:xfrm>
              <a:blipFill>
                <a:blip r:embed="rId5"/>
                <a:stretch>
                  <a:fillRect l="-5599" t="-12037" r="-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849E51-CC46-4C1A-8A17-3F8A6F21EACA}"/>
                  </a:ext>
                </a:extLst>
              </p:cNvPr>
              <p:cNvSpPr txBox="1"/>
              <p:nvPr/>
            </p:nvSpPr>
            <p:spPr>
              <a:xfrm>
                <a:off x="8679000" y="2561535"/>
                <a:ext cx="1228478" cy="555858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849E51-CC46-4C1A-8A17-3F8A6F21E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000" y="2561535"/>
                <a:ext cx="1228478" cy="5558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A1008EE-A343-46BC-A4B7-46436EB4AF0D}"/>
              </a:ext>
            </a:extLst>
          </p:cNvPr>
          <p:cNvSpPr txBox="1"/>
          <p:nvPr/>
        </p:nvSpPr>
        <p:spPr>
          <a:xfrm>
            <a:off x="8501033" y="3640479"/>
            <a:ext cx="79220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3E681-43E9-432E-8D93-711B7A049C58}"/>
              </a:ext>
            </a:extLst>
          </p:cNvPr>
          <p:cNvSpPr txBox="1"/>
          <p:nvPr/>
        </p:nvSpPr>
        <p:spPr>
          <a:xfrm>
            <a:off x="8858664" y="1506537"/>
            <a:ext cx="869149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Upper</a:t>
            </a:r>
          </a:p>
          <a:p>
            <a:r>
              <a:rPr lang="en-CA" dirty="0"/>
              <a:t>limit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DDC82-6A50-44BB-B827-3CE185DA9AAA}"/>
              </a:ext>
            </a:extLst>
          </p:cNvPr>
          <p:cNvSpPr txBox="1"/>
          <p:nvPr/>
        </p:nvSpPr>
        <p:spPr>
          <a:xfrm>
            <a:off x="9477928" y="3453016"/>
            <a:ext cx="793807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lower</a:t>
            </a:r>
          </a:p>
          <a:p>
            <a:r>
              <a:rPr lang="en-CA" dirty="0"/>
              <a:t>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1C026-587F-472C-8122-677FECBFFE6D}"/>
              </a:ext>
            </a:extLst>
          </p:cNvPr>
          <p:cNvSpPr txBox="1"/>
          <p:nvPr/>
        </p:nvSpPr>
        <p:spPr>
          <a:xfrm>
            <a:off x="10271735" y="2193133"/>
            <a:ext cx="1701925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Expression to</a:t>
            </a:r>
          </a:p>
          <a:p>
            <a:r>
              <a:rPr lang="en-CA" dirty="0"/>
              <a:t>be added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8137F4-C676-4868-A20D-BBB659D54620}"/>
              </a:ext>
            </a:extLst>
          </p:cNvPr>
          <p:cNvSpPr/>
          <p:nvPr/>
        </p:nvSpPr>
        <p:spPr>
          <a:xfrm>
            <a:off x="8501033" y="1412776"/>
            <a:ext cx="3642051" cy="2952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BA3F05-5A91-413E-8B43-70BB9E838AC0}"/>
              </a:ext>
            </a:extLst>
          </p:cNvPr>
          <p:cNvCxnSpPr/>
          <p:nvPr/>
        </p:nvCxnSpPr>
        <p:spPr>
          <a:xfrm>
            <a:off x="9118748" y="2193133"/>
            <a:ext cx="0" cy="36840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F483FE-EFBA-4B2E-8A8B-6E78ABA65EF4}"/>
              </a:ext>
            </a:extLst>
          </p:cNvPr>
          <p:cNvCxnSpPr>
            <a:cxnSpLocks/>
          </p:cNvCxnSpPr>
          <p:nvPr/>
        </p:nvCxnSpPr>
        <p:spPr>
          <a:xfrm flipH="1">
            <a:off x="9817809" y="2520542"/>
            <a:ext cx="535271" cy="20488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479C07-286E-4D36-AF70-736D1B74630D}"/>
              </a:ext>
            </a:extLst>
          </p:cNvPr>
          <p:cNvCxnSpPr>
            <a:cxnSpLocks/>
          </p:cNvCxnSpPr>
          <p:nvPr/>
        </p:nvCxnSpPr>
        <p:spPr>
          <a:xfrm flipH="1" flipV="1">
            <a:off x="9550174" y="3163492"/>
            <a:ext cx="177639" cy="2414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848405-2C04-42C2-BE85-11DFEB3B0380}"/>
              </a:ext>
            </a:extLst>
          </p:cNvPr>
          <p:cNvCxnSpPr>
            <a:cxnSpLocks/>
          </p:cNvCxnSpPr>
          <p:nvPr/>
        </p:nvCxnSpPr>
        <p:spPr>
          <a:xfrm flipV="1">
            <a:off x="8897135" y="3217521"/>
            <a:ext cx="149605" cy="4029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32368D5-1D90-40DF-8476-77791E998DEC}"/>
              </a:ext>
            </a:extLst>
          </p:cNvPr>
          <p:cNvSpPr/>
          <p:nvPr/>
        </p:nvSpPr>
        <p:spPr>
          <a:xfrm>
            <a:off x="735346" y="1014264"/>
            <a:ext cx="936104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3731F81-4DF7-0D47-A6EF-7AE8DA88D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094">
        <p:fade/>
      </p:transition>
    </mc:Choice>
    <mc:Fallback>
      <p:transition spd="med" advTm="102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60648"/>
            <a:ext cx="9937104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Useful </a:t>
            </a:r>
            <a:r>
              <a:rPr lang="en-US" altLang="zh-CN" dirty="0"/>
              <a:t>S</a:t>
            </a:r>
            <a:r>
              <a:rPr lang="en-US" dirty="0"/>
              <a:t>ummation </a:t>
            </a:r>
            <a:r>
              <a:rPr lang="en-US" altLang="zh-CN" dirty="0"/>
              <a:t>F</a:t>
            </a:r>
            <a:r>
              <a:rPr lang="en-US" dirty="0"/>
              <a:t>ormulas and </a:t>
            </a:r>
            <a:r>
              <a:rPr lang="en-US" altLang="zh-CN" dirty="0"/>
              <a:t>R</a:t>
            </a:r>
            <a:r>
              <a:rPr lang="en-US" dirty="0"/>
              <a:t>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1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358108" y="870248"/>
                <a:ext cx="5328592" cy="5841260"/>
              </a:xfrm>
            </p:spPr>
            <p:txBody>
              <a:bodyPr>
                <a:normAutofit/>
              </a:bodyPr>
              <a:lstStyle/>
              <a:p>
                <a:pPr>
                  <a:buFont typeface="Monotype Sorts" pitchFamily="2" charset="2"/>
                  <a:buNone/>
                  <a:defRPr/>
                </a:pP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（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±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    </m:t>
                    </m:r>
                  </m:oMath>
                </a14:m>
                <a:endParaRPr lang="en-CA" b="0" i="1" dirty="0">
                  <a:latin typeface="Cambria Math" panose="02040503050406030204" pitchFamily="18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𝑐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   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i="1" baseline="-25000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𝑙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𝑢</m:t>
                        </m:r>
                      </m:sup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 baseline="-25000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𝑙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 </m:t>
                        </m:r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+1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𝑢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𝑙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𝑢</m:t>
                        </m:r>
                      </m:sup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𝑖</m:t>
                            </m:r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84" charset="2"/>
                              </a:rPr>
                              <m:t>−1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)</m:t>
                        </m:r>
                      </m:e>
                    </m:nary>
                    <m:r>
                      <a:rPr lang="en-US" i="1" baseline="-25000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𝑎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𝑢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𝑎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𝑙</m:t>
                        </m:r>
                        <m:r>
                          <a:rPr lang="en-CA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−1</m:t>
                        </m:r>
                      </m:sub>
                    </m:sSub>
                  </m:oMath>
                </a14:m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</p:txBody>
          </p:sp>
        </mc:Choice>
        <mc:Fallback xmlns="">
          <p:sp>
            <p:nvSpPr>
              <p:cNvPr id="303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8108" y="870248"/>
                <a:ext cx="5328592" cy="5841260"/>
              </a:xfrm>
              <a:blipFill>
                <a:blip r:embed="rId5"/>
                <a:stretch>
                  <a:fillRect l="-89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D8F022D-850B-A543-B75C-F020C6BD8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690">
        <p:fade/>
      </p:transition>
    </mc:Choice>
    <mc:Fallback>
      <p:transition spd="med" advTm="546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37876" y="200088"/>
            <a:ext cx="9449023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Example: Maximum Element Problem</a:t>
            </a:r>
          </a:p>
        </p:txBody>
      </p:sp>
      <p:pic>
        <p:nvPicPr>
          <p:cNvPr id="64515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0196" y="1188742"/>
            <a:ext cx="7465393" cy="546917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E09FD5-44DB-4A57-A290-071974214C98}"/>
              </a:ext>
            </a:extLst>
          </p:cNvPr>
          <p:cNvSpPr/>
          <p:nvPr/>
        </p:nvSpPr>
        <p:spPr>
          <a:xfrm>
            <a:off x="4150196" y="4797152"/>
            <a:ext cx="7465393" cy="1860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A5E726-76A3-E54F-BEF9-DE90DCDB8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4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418">
        <p:fade/>
      </p:transition>
    </mc:Choice>
    <mc:Fallback>
      <p:transition spd="med" advTm="61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37876" y="200088"/>
            <a:ext cx="9449023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Example: Maximum Element Problem</a:t>
            </a:r>
          </a:p>
        </p:txBody>
      </p:sp>
      <p:pic>
        <p:nvPicPr>
          <p:cNvPr id="64515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0196" y="1188742"/>
            <a:ext cx="7465393" cy="546917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B1684-5307-4F84-8AC1-96C32046977B}"/>
              </a:ext>
            </a:extLst>
          </p:cNvPr>
          <p:cNvSpPr txBox="1">
            <a:spLocks noChangeArrowheads="1"/>
          </p:cNvSpPr>
          <p:nvPr/>
        </p:nvSpPr>
        <p:spPr>
          <a:xfrm>
            <a:off x="553491" y="1189398"/>
            <a:ext cx="3441345" cy="5468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Input size: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Basic operation:</a:t>
            </a:r>
          </a:p>
          <a:p>
            <a:pPr marL="0" indent="0"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         comparison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No worst, average, and best cases.</a:t>
            </a:r>
          </a:p>
          <a:p>
            <a:pPr>
              <a:buFont typeface="Monotype Sorts" pitchFamily="2" charset="2"/>
              <a:buNone/>
              <a:defRPr/>
            </a:pPr>
            <a:endParaRPr lang="en-US" i="1" baseline="-25000" dirty="0">
              <a:latin typeface="Arial" panose="020B0604020202020204" pitchFamily="34" charset="0"/>
              <a:cs typeface="Arial" panose="020B0604020202020204" pitchFamily="34" charset="0"/>
              <a:sym typeface="Symbol" pitchFamily="84" charset="2"/>
            </a:endParaRPr>
          </a:p>
          <a:p>
            <a:pPr>
              <a:buFont typeface="Monotype Sorts" pitchFamily="2" charset="2"/>
              <a:buNone/>
              <a:defRPr/>
            </a:pP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  <a:sym typeface="Symbol" pitchFamily="84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5F67B-884A-417B-8E26-555479C88F77}"/>
              </a:ext>
            </a:extLst>
          </p:cNvPr>
          <p:cNvSpPr/>
          <p:nvPr/>
        </p:nvSpPr>
        <p:spPr>
          <a:xfrm>
            <a:off x="4150196" y="4797152"/>
            <a:ext cx="7465393" cy="1860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6AB106-1795-4DC1-8350-6E12B54F8C16}"/>
              </a:ext>
            </a:extLst>
          </p:cNvPr>
          <p:cNvSpPr/>
          <p:nvPr/>
        </p:nvSpPr>
        <p:spPr>
          <a:xfrm>
            <a:off x="6094412" y="3429000"/>
            <a:ext cx="1584176" cy="4901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C44A1-D8D4-4714-9795-8FA45EE8CA15}"/>
              </a:ext>
            </a:extLst>
          </p:cNvPr>
          <p:cNvSpPr/>
          <p:nvPr/>
        </p:nvSpPr>
        <p:spPr>
          <a:xfrm>
            <a:off x="8326660" y="1556792"/>
            <a:ext cx="360040" cy="317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7C3BDB-7AA7-4349-AA7C-94635C239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3787">
        <p:fade/>
      </p:transition>
    </mc:Choice>
    <mc:Fallback>
      <p:transition spd="med" advTm="1137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37876" y="200088"/>
            <a:ext cx="9449023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Example: Maximum Element Problem</a:t>
            </a:r>
          </a:p>
        </p:txBody>
      </p:sp>
      <p:pic>
        <p:nvPicPr>
          <p:cNvPr id="64515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0196" y="1188742"/>
            <a:ext cx="7465393" cy="546917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4B1684-5307-4F84-8AC1-96C32046977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53491" y="1189398"/>
                <a:ext cx="3441345" cy="5468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Setting up a sum:</a:t>
                </a:r>
              </a:p>
              <a:p>
                <a:pPr marL="0" indent="0">
                  <a:lnSpc>
                    <a:spcPct val="15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84" charset="2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CA" sz="1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84" charset="2"/>
                            </a:rPr>
                            <m:t>𝑖</m:t>
                          </m:r>
                          <m:r>
                            <a:rPr lang="en-CA" sz="1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84" charset="2"/>
                            </a:rPr>
                            <m:t>=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84" charset="2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84" charset="2"/>
                            </a:rPr>
                            <m:t>𝑛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84" charset="2"/>
                            </a:rPr>
                            <m:t>−1</m:t>
                          </m:r>
                        </m:sup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84" charset="2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sz="1800" i="1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Simplify the sum:</a:t>
                </a:r>
              </a:p>
              <a:p>
                <a:pPr marL="0" indent="0"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Use summation formula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𝑢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𝑢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+ 1     (1)</a:t>
                </a:r>
              </a:p>
              <a:p>
                <a:pPr marL="0" indent="0"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to simplify the sum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−1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84" charset="2"/>
                          </a:rPr>
                          <m:t>1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1−1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+ 1</a:t>
                </a:r>
              </a:p>
              <a:p>
                <a:pPr marL="0" indent="0">
                  <a:buNone/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           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84" charset="2"/>
                      </a:rPr>
                      <m:t> −1 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CA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  <a:p>
                <a:pPr marL="0" indent="0">
                  <a:buNone/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4B1684-5307-4F84-8AC1-96C320469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91" y="1189398"/>
                <a:ext cx="3441345" cy="5468514"/>
              </a:xfrm>
              <a:prstGeom prst="rect">
                <a:avLst/>
              </a:prstGeom>
              <a:blipFill>
                <a:blip r:embed="rId6"/>
                <a:stretch>
                  <a:fillRect l="-13830" r="-10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49634955-4D92-4C67-B0CF-63484935361A}"/>
              </a:ext>
            </a:extLst>
          </p:cNvPr>
          <p:cNvSpPr/>
          <p:nvPr/>
        </p:nvSpPr>
        <p:spPr>
          <a:xfrm>
            <a:off x="6598468" y="3140968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ED8F87-9562-439E-A6B0-0A7EDD5FF306}"/>
              </a:ext>
            </a:extLst>
          </p:cNvPr>
          <p:cNvSpPr/>
          <p:nvPr/>
        </p:nvSpPr>
        <p:spPr>
          <a:xfrm>
            <a:off x="5734372" y="3140968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F84512-CD00-44A5-A8AC-1DD6CFE3AAB1}"/>
              </a:ext>
            </a:extLst>
          </p:cNvPr>
          <p:cNvCxnSpPr>
            <a:cxnSpLocks/>
          </p:cNvCxnSpPr>
          <p:nvPr/>
        </p:nvCxnSpPr>
        <p:spPr>
          <a:xfrm flipH="1" flipV="1">
            <a:off x="2566020" y="2564904"/>
            <a:ext cx="3168352" cy="6480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F11407-4914-4808-AD9C-E7AB036508D8}"/>
              </a:ext>
            </a:extLst>
          </p:cNvPr>
          <p:cNvCxnSpPr>
            <a:cxnSpLocks/>
          </p:cNvCxnSpPr>
          <p:nvPr/>
        </p:nvCxnSpPr>
        <p:spPr>
          <a:xfrm flipH="1" flipV="1">
            <a:off x="2566020" y="2089113"/>
            <a:ext cx="4032448" cy="105185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B3B743-F041-4C6A-8D4F-FC8E9506B158}"/>
              </a:ext>
            </a:extLst>
          </p:cNvPr>
          <p:cNvSpPr/>
          <p:nvPr/>
        </p:nvSpPr>
        <p:spPr>
          <a:xfrm>
            <a:off x="6091050" y="3501008"/>
            <a:ext cx="1443521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EF70A-3D8D-4C0E-8BDB-2EEBDB696205}"/>
              </a:ext>
            </a:extLst>
          </p:cNvPr>
          <p:cNvSpPr txBox="1"/>
          <p:nvPr/>
        </p:nvSpPr>
        <p:spPr>
          <a:xfrm>
            <a:off x="3489739" y="3441170"/>
            <a:ext cx="2028610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1 comparison</a:t>
            </a:r>
          </a:p>
          <a:p>
            <a:r>
              <a:rPr lang="en-CA" dirty="0">
                <a:solidFill>
                  <a:srgbClr val="FF0000"/>
                </a:solidFill>
              </a:rPr>
              <a:t>In each iteration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DD5B4C-8040-4547-8413-A68953F2B8B5}"/>
              </a:ext>
            </a:extLst>
          </p:cNvPr>
          <p:cNvCxnSpPr>
            <a:cxnSpLocks/>
          </p:cNvCxnSpPr>
          <p:nvPr/>
        </p:nvCxnSpPr>
        <p:spPr>
          <a:xfrm flipV="1">
            <a:off x="5518349" y="3786325"/>
            <a:ext cx="693512" cy="747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C843-C5ED-486A-8529-5239A3A32988}"/>
              </a:ext>
            </a:extLst>
          </p:cNvPr>
          <p:cNvCxnSpPr>
            <a:cxnSpLocks/>
          </p:cNvCxnSpPr>
          <p:nvPr/>
        </p:nvCxnSpPr>
        <p:spPr>
          <a:xfrm flipH="1" flipV="1">
            <a:off x="2638029" y="2382307"/>
            <a:ext cx="2088231" cy="1034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2CD9318-DE63-E747-A900-10E2E4A7B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7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22">
        <p:fade/>
      </p:transition>
    </mc:Choice>
    <mc:Fallback>
      <p:transition spd="med" advTm="86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81957"/>
            <a:ext cx="936104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Example: Element Uniqueness Problem</a:t>
            </a:r>
          </a:p>
        </p:txBody>
      </p:sp>
      <p:pic>
        <p:nvPicPr>
          <p:cNvPr id="66563" name="Picture 4" descr="2_3b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94212" y="1844824"/>
            <a:ext cx="7102302" cy="2838187"/>
          </a:xfrm>
          <a:solidFill>
            <a:schemeClr val="tx1"/>
          </a:solidFill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2C70837-086D-EB4E-8E46-1C255F733A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441">
        <p:fade/>
      </p:transition>
    </mc:Choice>
    <mc:Fallback>
      <p:transition spd="med" advTm="78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81957"/>
            <a:ext cx="936104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Example: Element Uniqueness Problem</a:t>
            </a:r>
          </a:p>
        </p:txBody>
      </p:sp>
      <p:pic>
        <p:nvPicPr>
          <p:cNvPr id="66563" name="Picture 4" descr="2_3b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94212" y="1844824"/>
            <a:ext cx="7102302" cy="2838187"/>
          </a:xfrm>
          <a:solidFill>
            <a:schemeClr val="tx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BE3067-FA72-48AD-8450-F388A24FFD85}"/>
              </a:ext>
            </a:extLst>
          </p:cNvPr>
          <p:cNvSpPr txBox="1">
            <a:spLocks noChangeArrowheads="1"/>
          </p:cNvSpPr>
          <p:nvPr/>
        </p:nvSpPr>
        <p:spPr>
          <a:xfrm>
            <a:off x="549796" y="1844824"/>
            <a:ext cx="3441345" cy="3607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Input size: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n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Basic operation:</a:t>
            </a:r>
          </a:p>
          <a:p>
            <a:pPr marL="0" indent="0"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84" charset="2"/>
              </a:rPr>
              <a:t>          comparison</a:t>
            </a:r>
          </a:p>
          <a:p>
            <a:pPr>
              <a:buFont typeface="Monotype Sorts" pitchFamily="2" charset="2"/>
              <a:buNone/>
              <a:defRPr/>
            </a:pP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  <a:sym typeface="Symbol" pitchFamily="84" charset="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6C23A1-FF07-48CF-AC5F-DE35A44C0CF1}"/>
              </a:ext>
            </a:extLst>
          </p:cNvPr>
          <p:cNvSpPr/>
          <p:nvPr/>
        </p:nvSpPr>
        <p:spPr>
          <a:xfrm>
            <a:off x="5734372" y="4005064"/>
            <a:ext cx="1443521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332227-F1E4-4459-8105-35687324057E}"/>
              </a:ext>
            </a:extLst>
          </p:cNvPr>
          <p:cNvSpPr/>
          <p:nvPr/>
        </p:nvSpPr>
        <p:spPr>
          <a:xfrm>
            <a:off x="8038628" y="1916832"/>
            <a:ext cx="360039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D4CD02-7D22-BF49-9DF3-D7D6C6808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3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856">
        <p:fade/>
      </p:transition>
    </mc:Choice>
    <mc:Fallback>
      <p:transition spd="med" advTm="648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81957"/>
            <a:ext cx="936104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Example: Element Uniqueness Problem</a:t>
            </a:r>
          </a:p>
        </p:txBody>
      </p:sp>
      <p:pic>
        <p:nvPicPr>
          <p:cNvPr id="66563" name="Picture 4" descr="2_3b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94212" y="1844824"/>
            <a:ext cx="7102302" cy="2838187"/>
          </a:xfr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BE3067-FA72-48AD-8450-F388A24FFD8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49796" y="1772816"/>
                <a:ext cx="3441345" cy="3493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84" charset="2"/>
                  </a:rPr>
                  <a:t>Worst, average, and best cases for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 of size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  <a:p>
                <a:pPr marL="0" indent="0">
                  <a:buNone/>
                  <a:defRPr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  <a:sym typeface="Symbol" pitchFamily="84" charset="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BE3067-FA72-48AD-8450-F388A24FF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6" y="1772816"/>
                <a:ext cx="3441345" cy="3493613"/>
              </a:xfrm>
              <a:prstGeom prst="rect">
                <a:avLst/>
              </a:prstGeom>
              <a:blipFill>
                <a:blip r:embed="rId6"/>
                <a:stretch>
                  <a:fillRect l="-2301" t="-2269" r="-37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92FED6-0133-F142-B77C-7957CD5A0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616">
        <p:fade/>
      </p:transition>
    </mc:Choice>
    <mc:Fallback>
      <p:transition spd="med" advTm="606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49C11C-71DC-49B6-ACD8-27E3AE088D14}">
  <ds:schemaRefs>
    <ds:schemaRef ds:uri="40262f94-9f35-4ac3-9a90-690165a166b7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4f35948-e619-41b3-aa29-22878b09cfd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9991</TotalTime>
  <Words>1038</Words>
  <Application>Microsoft Macintosh PowerPoint</Application>
  <PresentationFormat>Custom</PresentationFormat>
  <Paragraphs>157</Paragraphs>
  <Slides>18</Slides>
  <Notes>18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Cambria Math</vt:lpstr>
      <vt:lpstr>Century Gothic</vt:lpstr>
      <vt:lpstr>Monotype Sorts</vt:lpstr>
      <vt:lpstr>Times New Roman</vt:lpstr>
      <vt:lpstr>Blue atom design template</vt:lpstr>
      <vt:lpstr>Time Efficiency of Non-Recursive Algorithms</vt:lpstr>
      <vt:lpstr>Useful Summation Formulas and Rules</vt:lpstr>
      <vt:lpstr>Useful Summation Formulas and Rules</vt:lpstr>
      <vt:lpstr>Example: Maximum Element Problem</vt:lpstr>
      <vt:lpstr>Example: Maximum Element Problem</vt:lpstr>
      <vt:lpstr>Example: Maximum Element Problem</vt:lpstr>
      <vt:lpstr>Example: Element Uniqueness Problem</vt:lpstr>
      <vt:lpstr>Example: Element Uniqueness Problem</vt:lpstr>
      <vt:lpstr>Example: Element Uniqueness Problem</vt:lpstr>
      <vt:lpstr>Example: Element Uniqueness Problem</vt:lpstr>
      <vt:lpstr>Example: Element Uniqueness Problem</vt:lpstr>
      <vt:lpstr>Example: Element Uniqueness Problem</vt:lpstr>
      <vt:lpstr>In-Class Exercise: Matrix Multiplication</vt:lpstr>
      <vt:lpstr>Solution to In-class Exercise: Matrix Multiplication</vt:lpstr>
      <vt:lpstr>Example: Sequential search</vt:lpstr>
      <vt:lpstr>Example: Sequential search</vt:lpstr>
      <vt:lpstr>Example: Sequential search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F. Wang</dc:creator>
  <cp:lastModifiedBy>F. Wang</cp:lastModifiedBy>
  <cp:revision>404</cp:revision>
  <dcterms:created xsi:type="dcterms:W3CDTF">2020-06-14T16:45:24Z</dcterms:created>
  <dcterms:modified xsi:type="dcterms:W3CDTF">2021-01-16T15:05:45Z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